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7041151124639302E-2"/>
          <c:y val="0.14126962078066399"/>
          <c:w val="0.57054196149741099"/>
          <c:h val="0.831434921516877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67392"/>
        <c:axId val="-2085573920"/>
      </c:barChart>
      <c:catAx>
        <c:axId val="-2085567392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3920"/>
        <c:crosses val="autoZero"/>
        <c:auto val="1"/>
        <c:lblAlgn val="ctr"/>
        <c:lblOffset val="100"/>
        <c:noMultiLvlLbl val="0"/>
      </c:catAx>
      <c:valAx>
        <c:axId val="-2085573920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67392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7041151124639302E-2"/>
          <c:y val="0.14126962078066399"/>
          <c:w val="0.57054196149741099"/>
          <c:h val="0.831434921516877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77728"/>
        <c:axId val="-2085577184"/>
      </c:barChart>
      <c:catAx>
        <c:axId val="-2085577728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7184"/>
        <c:crosses val="autoZero"/>
        <c:auto val="1"/>
        <c:lblAlgn val="ctr"/>
        <c:lblOffset val="100"/>
        <c:noMultiLvlLbl val="0"/>
      </c:catAx>
      <c:valAx>
        <c:axId val="-2085577184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7728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7041151124639302E-2"/>
          <c:y val="0.14126962078066399"/>
          <c:w val="0.57054196149741099"/>
          <c:h val="0.831434921516877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69024"/>
        <c:axId val="-2085575552"/>
      </c:barChart>
      <c:catAx>
        <c:axId val="-2085569024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5552"/>
        <c:crosses val="autoZero"/>
        <c:auto val="1"/>
        <c:lblAlgn val="ctr"/>
        <c:lblOffset val="100"/>
        <c:noMultiLvlLbl val="0"/>
      </c:catAx>
      <c:valAx>
        <c:axId val="-2085575552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69024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7041151124639302E-2"/>
          <c:y val="0.14126962078066399"/>
          <c:w val="0.57054196149741099"/>
          <c:h val="0.831434921516877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63584"/>
        <c:axId val="-2085571744"/>
      </c:barChart>
      <c:catAx>
        <c:axId val="-2085563584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1744"/>
        <c:crosses val="autoZero"/>
        <c:auto val="1"/>
        <c:lblAlgn val="ctr"/>
        <c:lblOffset val="100"/>
        <c:noMultiLvlLbl val="0"/>
      </c:catAx>
      <c:valAx>
        <c:axId val="-2085571744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63584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7009443861490002E-2"/>
          <c:y val="0.141260660719537"/>
          <c:w val="0.57051416579223502"/>
          <c:h val="0.8313890795020100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570656"/>
        <c:axId val="-2085570112"/>
      </c:barChart>
      <c:catAx>
        <c:axId val="-208557065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0112"/>
        <c:crosses val="autoZero"/>
        <c:auto val="1"/>
        <c:lblAlgn val="ctr"/>
        <c:lblOffset val="100"/>
        <c:noMultiLvlLbl val="0"/>
      </c:catAx>
      <c:valAx>
        <c:axId val="-2085570112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-2085570656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  <c:userShapes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0.00233</cdr:x>
      <cdr:y>0.58321</cdr:y>
    </cdr:from>
    <cdr:to>
      <cdr:x>0.99431</cdr:x>
      <cdr:y>0.97152</cdr:y>
    </cdr:to>
    <cdr:sp macro="" textlink="">
      <cdr:nvSpPr>
        <cdr:cNvPr id="86" name="TextBox 1"/>
        <cdr:cNvSpPr/>
      </cdr:nvSpPr>
      <cdr:spPr>
        <a:xfrm xmlns:a="http://schemas.openxmlformats.org/drawingml/2006/main">
          <a:off x="21240" y="3022920"/>
          <a:ext cx="9033840" cy="2012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</a:pPr>
          <a:r>
            <a:rPr lang="ru-RU" sz="2200" b="1" strike="noStrike" spc="-1">
              <a:solidFill>
                <a:srgbClr val="000000"/>
              </a:solidFill>
              <a:latin typeface="Times New Roman"/>
              <a:ea typeface="DejaVu Sans"/>
            </a:rPr>
            <a:t>Торопов Даниил Владимирович,</a:t>
          </a:r>
          <a:endParaRPr sz="2200" b="0" strike="noStrike" spc="-1">
            <a:solidFill>
              <a:srgbClr val="000000"/>
            </a:solidFill>
            <a:latin typeface="Tempora LGC Uni"/>
          </a:endParaRPr>
        </a:p>
        <a:p xmlns:a="http://schemas.openxmlformats.org/drawingml/2006/main">
          <a:pPr algn="ctr">
            <a:lnSpc>
              <a:spcPct val="100000"/>
            </a:lnSpc>
          </a:pPr>
          <a:endParaRPr sz="2200" b="0" strike="noStrike" spc="-1">
            <a:solidFill>
              <a:srgbClr val="000000"/>
            </a:solidFill>
            <a:latin typeface="Tempora LGC Uni"/>
          </a:endParaRPr>
        </a:p>
        <a:p xmlns:a="http://schemas.openxmlformats.org/drawingml/2006/main">
          <a:pPr algn="ctr">
            <a:lnSpc>
              <a:spcPct val="100000"/>
            </a:lnSpc>
          </a:pPr>
          <a:endParaRPr sz="2200" b="0" strike="noStrike" spc="-1">
            <a:solidFill>
              <a:srgbClr val="000000"/>
            </a:solidFill>
            <a:latin typeface="Tempora LGC Uni"/>
          </a:endParaRPr>
        </a:p>
        <a:p xmlns:a="http://schemas.openxmlformats.org/drawingml/2006/main">
          <a:pPr algn="ctr">
            <a:lnSpc>
              <a:spcPct val="100000"/>
            </a:lnSpc>
          </a:pPr>
          <a:r>
            <a:rPr lang="ru-RU" sz="2200" b="0" strike="noStrike" spc="-1">
              <a:solidFill>
                <a:srgbClr val="000000"/>
              </a:solidFill>
              <a:latin typeface="Times New Roman"/>
              <a:ea typeface="DejaVu Sans"/>
            </a:rPr>
            <a:t>врио начальника отдела</a:t>
          </a:r>
          <a:endParaRPr sz="2200" b="0" strike="noStrike" spc="-1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0.99979</cdr:x>
      <cdr:y>0.99961</cdr:y>
    </cdr:to>
    <cdr:pic>
      <cdr:nvPicPr>
        <cdr:cNvPr id="116" name="Рисунок 2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>
        <a:xfrm xmlns:a="http://schemas.openxmlformats.org/drawingml/2006/main">
          <a:off x="0" y="0"/>
          <a:ext cx="6860160" cy="3670920"/>
        </a:xfrm>
        <a:prstGeom xmlns:a="http://schemas.openxmlformats.org/drawingml/2006/main" prst="rect">
          <a:avLst/>
        </a:prstGeom>
        <a:ln xmlns:a="http://schemas.openxmlformats.org/drawingml/2006/main" w="0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DF1FA90D-E2C9-49C0-9722-5E36AE69A15A}" type="slidenum"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33556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14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81C85C5-AE7B-4091-84E6-161499BBEB4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57659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BD4A045-7A3A-4CDD-A18A-E316EEEEA77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123460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16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E0332F-1ADB-45B5-B870-3D78BFEFCF5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62254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idx="17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051D236-C24B-4A46-AA5C-5F5D5A37064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76478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18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C81D699-DC2A-426F-940E-09082CBF4EA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80399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19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134C95-6F59-474C-B926-AB875AC0C36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04574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0080" cy="372024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20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C544310-86B4-4445-962D-3F9C8D42C00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83284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0080" cy="372024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21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A4D7AFD-D95A-4659-973C-BFB1A02F052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60602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F843CE-5207-44EA-9170-CDB213CE58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6C4C03-8F44-4D67-8EA7-6400094801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17565-61D5-4C23-BBDE-9EA8F641AA3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1C7D6C-951A-4377-9658-BC5C86A0EB9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4614B2-624E-41FB-98E1-301AB22E817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84E0A52-200C-4D5A-84A6-EB5612C1C39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8150FC-8433-4297-AFA2-7A3E08CC43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D60D07-D330-4607-8B37-0DF7083CC0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11AC16-C425-49ED-973D-40D8DE0003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F8ABCF-8508-47CD-B2D3-1A4322BDB56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928979-933F-49FA-AA8E-F4D7EABAFC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948AC6-32F2-4A88-B57F-DC23489CC7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E5BDAEE-6527-49C2-AA4E-5136317B3BAA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4D4D4D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4D4D4D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4D4D4D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D4D4D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D4D4D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D4D4D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D4D4D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D4D4D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Диаграмма 3"/>
          <p:cNvGraphicFramePr/>
          <p:nvPr/>
        </p:nvGraphicFramePr>
        <p:xfrm>
          <a:off x="38160" y="980640"/>
          <a:ext cx="9106560" cy="51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7" name="Picture 3"/>
          <p:cNvPicPr/>
          <p:nvPr/>
        </p:nvPicPr>
        <p:blipFill>
          <a:blip r:embed="rId4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4"/>
          <p:cNvPicPr/>
          <p:nvPr/>
        </p:nvPicPr>
        <p:blipFill>
          <a:blip r:embed="rId5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cxnSp>
        <p:nvCxnSpPr>
          <p:cNvPr id="89" name="Прямая соединительная линия 5"/>
          <p:cNvCxnSpPr/>
          <p:nvPr/>
        </p:nvCxnSpPr>
        <p:spPr>
          <a:xfrm>
            <a:off x="1547640" y="6021000"/>
            <a:ext cx="6050160" cy="18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90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2B61204-93D5-4E2B-AEDF-72CCA12398AC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0" y="1821960"/>
            <a:ext cx="913968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4D4D4D"/>
                </a:solidFill>
                <a:latin typeface="Times New Roman"/>
                <a:ea typeface="DejaVu Sans"/>
              </a:rPr>
              <a:t>Отдел надзорной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Диаграмма 3"/>
          <p:cNvGraphicFramePr/>
          <p:nvPr/>
        </p:nvGraphicFramePr>
        <p:xfrm>
          <a:off x="38160" y="980640"/>
          <a:ext cx="9106560" cy="51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3" name="Picture 3"/>
          <p:cNvPicPr/>
          <p:nvPr/>
        </p:nvPicPr>
        <p:blipFill>
          <a:blip r:embed="rId4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4"/>
          <p:cNvPicPr/>
          <p:nvPr/>
        </p:nvPicPr>
        <p:blipFill>
          <a:blip r:embed="rId5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C975436-7DA5-4B48-903E-6895B36C0DE0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6" name="TextBox 9"/>
          <p:cNvSpPr/>
          <p:nvPr/>
        </p:nvSpPr>
        <p:spPr>
          <a:xfrm>
            <a:off x="46800" y="1367640"/>
            <a:ext cx="9047520" cy="33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Лист № 1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Отдел осуществляет следующие основные полномочия: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Осуществление нормативного регулирования и надзор за соблюдением требований норм и правил в области использования атомной энергии: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рассмотрение материалов и подготовка решений о возможности выдачи предприятиям лицензий на изготовление и конструирование оборудования и проектирование ОИАЭ;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надзор при эксплуатации оборудования, работающего под давлением, и грузоподъемных кранов;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надзор за выполнением условий действия лицензий;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целевые и оперативные инспекции; контроль за выполнением предписаний.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Диаграмма 3"/>
          <p:cNvGraphicFramePr/>
          <p:nvPr/>
        </p:nvGraphicFramePr>
        <p:xfrm>
          <a:off x="0" y="908640"/>
          <a:ext cx="9106560" cy="51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8" name="Picture 3"/>
          <p:cNvPicPr/>
          <p:nvPr/>
        </p:nvPicPr>
        <p:blipFill>
          <a:blip r:embed="rId4"/>
          <a:stretch/>
        </p:blipFill>
        <p:spPr>
          <a:xfrm>
            <a:off x="0" y="6400800"/>
            <a:ext cx="9142200" cy="45540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4"/>
          <p:cNvPicPr/>
          <p:nvPr/>
        </p:nvPicPr>
        <p:blipFill>
          <a:blip r:embed="rId5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AEC3C3F-8A2D-4447-82F3-11A5CD3E4CEE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1" name="TextBox 100"/>
          <p:cNvSpPr/>
          <p:nvPr/>
        </p:nvSpPr>
        <p:spPr>
          <a:xfrm>
            <a:off x="0" y="1440000"/>
            <a:ext cx="9143280" cy="38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1417"/>
              </a:spcBef>
              <a:spcAft>
                <a:spcPts val="1417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Надзор за эксплуатацией оборудования осуществляется на 9 предприятиях, а именно: ОАО «Концерн «Росэнергоатом» филиал «Билибинская АС»; АО «ГНЦ РФ-ФЭИ»; ОИЯИ; ПАО «МСЗ»; НИЦ «Курчатовский институт»; ФГБУ «ГНЦ РФ ИТЭФ»; АО «НИИП»;</a:t>
            </a: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АО ОКБ «Гидропресс»; ФГУП «РАДОН».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  <a:spcBef>
                <a:spcPts val="1417"/>
              </a:spcBef>
              <a:spcAft>
                <a:spcPts val="1417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Работа по осуществлению государственного регулирования технической безопасности ведется силами следующих отделов: отделом надзорной и разрешительной деятельности по ядерной и радиационной безопасности исследовательских ядерных установок и Билибинской АЭС; отделом надзорной и разрешительной деятельности по РБ; отделом надзорной и разрешительной деятельности по ЯРБ ПТЦ и за УК ЯМ и ФЗ.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/>
          <p:cNvPicPr/>
          <p:nvPr/>
        </p:nvPicPr>
        <p:blipFill>
          <a:blip r:embed="rId3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4"/>
          <p:cNvPicPr/>
          <p:nvPr/>
        </p:nvPicPr>
        <p:blipFill>
          <a:blip r:embed="rId4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0EE5837-BF64-4907-8A29-3CE6940817B9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7" name="Прямоугольник 21"/>
          <p:cNvSpPr/>
          <p:nvPr/>
        </p:nvSpPr>
        <p:spPr>
          <a:xfrm>
            <a:off x="942480" y="1556640"/>
            <a:ext cx="7702920" cy="81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3й квартал 2023 и 3й квартал 2024  г.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8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8" name="Рисунок 107"/>
          <p:cNvPicPr/>
          <p:nvPr/>
        </p:nvPicPr>
        <p:blipFill>
          <a:blip r:embed="rId5"/>
          <a:stretch/>
        </p:blipFill>
        <p:spPr>
          <a:xfrm>
            <a:off x="882900" y="2438640"/>
            <a:ext cx="7376400" cy="326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Диаграмма 3"/>
          <p:cNvGraphicFramePr/>
          <p:nvPr/>
        </p:nvGraphicFramePr>
        <p:xfrm>
          <a:off x="38160" y="980640"/>
          <a:ext cx="9106560" cy="51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0" name="Picture 3"/>
          <p:cNvPicPr/>
          <p:nvPr/>
        </p:nvPicPr>
        <p:blipFill>
          <a:blip r:embed="rId4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4"/>
          <p:cNvPicPr/>
          <p:nvPr/>
        </p:nvPicPr>
        <p:blipFill>
          <a:blip r:embed="rId5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67C79F-71F4-45B6-923E-4B8C94A0E737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13" name="Прямоугольник 21"/>
          <p:cNvSpPr/>
          <p:nvPr/>
        </p:nvSpPr>
        <p:spPr>
          <a:xfrm>
            <a:off x="942480" y="1556640"/>
            <a:ext cx="7702920" cy="81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3й квартал 2023 и 3й квартал 2024  г.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8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6"/>
          <a:stretch/>
        </p:blipFill>
        <p:spPr>
          <a:xfrm>
            <a:off x="782640" y="2362320"/>
            <a:ext cx="7857360" cy="367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Диаграмма 3"/>
          <p:cNvGraphicFramePr/>
          <p:nvPr/>
        </p:nvGraphicFramePr>
        <p:xfrm>
          <a:off x="942480" y="2240280"/>
          <a:ext cx="686124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7" name="Picture 3"/>
          <p:cNvPicPr/>
          <p:nvPr/>
        </p:nvPicPr>
        <p:blipFill>
          <a:blip r:embed="rId4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"/>
          <p:cNvPicPr/>
          <p:nvPr/>
        </p:nvPicPr>
        <p:blipFill>
          <a:blip r:embed="rId5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E00C116-6E12-4203-8607-A931D23A2CB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0" name="Прямоугольник 21"/>
          <p:cNvSpPr/>
          <p:nvPr/>
        </p:nvSpPr>
        <p:spPr>
          <a:xfrm>
            <a:off x="942480" y="1556640"/>
            <a:ext cx="7702920" cy="81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3й квартал 2023 и 3й квартал 2024  г.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8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6"/>
          <a:stretch/>
        </p:blipFill>
        <p:spPr>
          <a:xfrm>
            <a:off x="886320" y="2520000"/>
            <a:ext cx="7933680" cy="34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/>
          <p:cNvPicPr/>
          <p:nvPr/>
        </p:nvPicPr>
        <p:blipFill>
          <a:blip r:embed="rId3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/>
          <p:cNvPicPr/>
          <p:nvPr/>
        </p:nvPicPr>
        <p:blipFill>
          <a:blip r:embed="rId4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3F0842-BB8B-44C7-8CD9-332D979C01E5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5" name="TextBox 125"/>
          <p:cNvSpPr/>
          <p:nvPr/>
        </p:nvSpPr>
        <p:spPr>
          <a:xfrm>
            <a:off x="180000" y="1440000"/>
            <a:ext cx="8819280" cy="118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Характеристика нарушений.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- Инцидентов, которые могли бы привести к ухудшению технической безопасности объектов, связанных с эксплуатацией оборудования, не выявлено.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- Невыполненных в установленные сроки пунктов ранее выданных предписаний нет.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945"/>
          <p:cNvSpPr/>
          <p:nvPr/>
        </p:nvSpPr>
        <p:spPr>
          <a:xfrm>
            <a:off x="599040" y="164880"/>
            <a:ext cx="7702920" cy="3333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Центральное МТУ по надзору за ЯРБ Ростехнадзора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7" name="Номер слайда 1"/>
          <p:cNvSpPr/>
          <p:nvPr/>
        </p:nvSpPr>
        <p:spPr>
          <a:xfrm>
            <a:off x="8706960" y="240840"/>
            <a:ext cx="286200" cy="1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Microsoft Sans Serif"/>
              <a:ea typeface="DejaVu Sans"/>
            </a:endParaRPr>
          </a:p>
        </p:txBody>
      </p:sp>
      <p:pic>
        <p:nvPicPr>
          <p:cNvPr id="128" name="Picture 2" descr="C:\Users\oasmra\Downloads\Герб цветной.png"/>
          <p:cNvPicPr/>
          <p:nvPr/>
        </p:nvPicPr>
        <p:blipFill>
          <a:blip r:embed="rId3"/>
          <a:stretch/>
        </p:blipFill>
        <p:spPr>
          <a:xfrm>
            <a:off x="150120" y="35640"/>
            <a:ext cx="646200" cy="6030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6"/>
          <p:cNvPicPr/>
          <p:nvPr/>
        </p:nvPicPr>
        <p:blipFill>
          <a:blip r:embed="rId4"/>
          <a:stretch/>
        </p:blipFill>
        <p:spPr>
          <a:xfrm>
            <a:off x="800640" y="205920"/>
            <a:ext cx="394200" cy="394200"/>
          </a:xfrm>
          <a:prstGeom prst="rect">
            <a:avLst/>
          </a:prstGeom>
          <a:ln w="0">
            <a:noFill/>
          </a:ln>
          <a:effectLst>
            <a:innerShdw blurRad="114300">
              <a:srgbClr val="000000"/>
            </a:innerShdw>
          </a:effectLst>
        </p:spPr>
      </p:pic>
      <p:pic>
        <p:nvPicPr>
          <p:cNvPr id="130" name="Picture 12" descr="C:\Users\СВЕТА\Desktop\253644422.jpg"/>
          <p:cNvPicPr/>
          <p:nvPr/>
        </p:nvPicPr>
        <p:blipFill>
          <a:blip r:embed="rId5"/>
          <a:stretch/>
        </p:blipFill>
        <p:spPr>
          <a:xfrm>
            <a:off x="8530200" y="115560"/>
            <a:ext cx="571680" cy="48456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/>
          <p:cNvPicPr/>
          <p:nvPr/>
        </p:nvPicPr>
        <p:blipFill>
          <a:blip r:embed="rId6"/>
          <a:stretch/>
        </p:blipFill>
        <p:spPr>
          <a:xfrm>
            <a:off x="11160" y="0"/>
            <a:ext cx="9133920" cy="13658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3"/>
          <p:cNvPicPr/>
          <p:nvPr/>
        </p:nvPicPr>
        <p:blipFill>
          <a:blip r:embed="rId7"/>
          <a:stretch/>
        </p:blipFill>
        <p:spPr>
          <a:xfrm>
            <a:off x="0" y="6293160"/>
            <a:ext cx="9142200" cy="563040"/>
          </a:xfrm>
          <a:prstGeom prst="rect">
            <a:avLst/>
          </a:prstGeom>
          <a:ln w="0">
            <a:noFill/>
          </a:ln>
        </p:spPr>
      </p:pic>
      <p:sp>
        <p:nvSpPr>
          <p:cNvPr id="133" name="Номер слайда 8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93C9716-4BE2-4F34-922F-1925A369E38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4" name="Picture 2" descr="C:\Users\oasmra\Downloads\Герб цветной.png"/>
          <p:cNvPicPr/>
          <p:nvPr/>
        </p:nvPicPr>
        <p:blipFill>
          <a:blip r:embed="rId8"/>
          <a:stretch/>
        </p:blipFill>
        <p:spPr>
          <a:xfrm>
            <a:off x="2411640" y="1402920"/>
            <a:ext cx="3779640" cy="396828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14"/>
          <p:cNvSpPr/>
          <p:nvPr/>
        </p:nvSpPr>
        <p:spPr>
          <a:xfrm>
            <a:off x="1097280" y="5373360"/>
            <a:ext cx="6961680" cy="74772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0087DA">
                <a:alpha val="40000"/>
              </a:srgb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80000"/>
              </a:lnSpc>
            </a:pPr>
            <a:r>
              <a:rPr lang="ru-RU" sz="2400" b="1" strike="noStrike" spc="-1">
                <a:solidFill>
                  <a:srgbClr val="262626"/>
                </a:solidFill>
                <a:latin typeface="Times New Roman"/>
                <a:ea typeface="DejaVu Sans"/>
              </a:rPr>
              <a:t>Спасибо за внимание!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237</Words>
  <Application>Microsoft Office PowerPoint</Application>
  <PresentationFormat>Экран (4:3)</PresentationFormat>
  <Paragraphs>40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DejaVu Sans</vt:lpstr>
      <vt:lpstr>Microsoft Sans Serif</vt:lpstr>
      <vt:lpstr>Open Sans</vt:lpstr>
      <vt:lpstr>Symbol</vt:lpstr>
      <vt:lpstr>Tempora LGC Uni</vt:lpstr>
      <vt:lpstr>Times New Roman</vt:lpstr>
      <vt:lpstr>Wingdings</vt:lpstr>
      <vt:lpstr>Тема Office</vt:lpstr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ГРАУ</dc:creator>
  <dc:description/>
  <cp:lastModifiedBy>Cmtu</cp:lastModifiedBy>
  <cp:revision>231</cp:revision>
  <cp:lastPrinted>2017-03-17T07:14:10Z</cp:lastPrinted>
  <dcterms:created xsi:type="dcterms:W3CDTF">2014-12-27T18:53:45Z</dcterms:created>
  <dcterms:modified xsi:type="dcterms:W3CDTF">2024-10-22T13:19:15Z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Экран (4:3)</vt:lpwstr>
  </property>
  <property fmtid="{D5CDD505-2E9C-101B-9397-08002B2CF9AE}" pid="4" name="Slides">
    <vt:i4>8</vt:i4>
  </property>
</Properties>
</file>